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6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970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76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4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7660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5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341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5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812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09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131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9858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6BF2F-16A1-BA58-C1CE-6DE87706F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Isomerism of coordination compounds.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46CD7C-D396-7E1C-F26C-34A4E9E87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PhD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Bakhadur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Askar</a:t>
            </a:r>
            <a:endParaRPr lang="ru-KZ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37323D-9213-7BEF-9429-B2649E9BA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6" y="120969"/>
            <a:ext cx="1609483" cy="16643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AF29E9-9729-A5C7-A457-0D61F478F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544" y="56164"/>
            <a:ext cx="1755800" cy="17314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A55B464-B79B-E189-7779-4A5B1FAD7F18}"/>
              </a:ext>
            </a:extLst>
          </p:cNvPr>
          <p:cNvSpPr txBox="1"/>
          <p:nvPr/>
        </p:nvSpPr>
        <p:spPr>
          <a:xfrm>
            <a:off x="1850279" y="307328"/>
            <a:ext cx="8281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Al-Farabi Kazakh National University</a:t>
            </a:r>
            <a:endParaRPr lang="ru-RU" dirty="0"/>
          </a:p>
          <a:p>
            <a:pPr algn="ctr"/>
            <a:r>
              <a:rPr lang="en-US" dirty="0"/>
              <a:t>Faculty of Chemistry and Chemical technology</a:t>
            </a:r>
            <a:endParaRPr lang="ru-RU" dirty="0"/>
          </a:p>
          <a:p>
            <a:pPr algn="ctr"/>
            <a:r>
              <a:rPr lang="en-US" dirty="0"/>
              <a:t>Department of General and Inorganic Chemistry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16320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4DBDB-6E73-C87A-45DB-608276321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167" y="2590984"/>
            <a:ext cx="7369642" cy="3608480"/>
          </a:xfrm>
        </p:spPr>
        <p:txBody>
          <a:bodyPr>
            <a:normAutofit/>
          </a:bodyPr>
          <a:lstStyle/>
          <a:p>
            <a:pPr algn="l"/>
            <a:r>
              <a:rPr lang="en-US" sz="8000"/>
              <a:t>Thank you for attention!</a:t>
            </a:r>
            <a:endParaRPr lang="ru-KZ" sz="8000"/>
          </a:p>
        </p:txBody>
      </p:sp>
    </p:spTree>
    <p:extLst>
      <p:ext uri="{BB962C8B-B14F-4D97-AF65-F5344CB8AC3E}">
        <p14:creationId xmlns:p14="http://schemas.microsoft.com/office/powerpoint/2010/main" val="174924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EBC7A-3ED6-B45D-CA5F-A44ABF2F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Isomerism in coordination chemistry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0B23AF-34F9-AF23-D588-EF7453EAB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Isomerism is the phenomenon in which two or more compounds have the same chemical formula but different arrangements of atoms.</a:t>
            </a:r>
            <a:br>
              <a:rPr lang="en-US" b="1" dirty="0"/>
            </a:br>
            <a:r>
              <a:rPr lang="en-US" b="1" dirty="0"/>
              <a:t>In coordination chemistry, this leads to compounds that have identical compositions but differ in physical or chemical properties.</a:t>
            </a:r>
          </a:p>
          <a:p>
            <a:pPr marL="0" indent="0">
              <a:buNone/>
            </a:pPr>
            <a:r>
              <a:rPr lang="en-US" b="1" dirty="0"/>
              <a:t>Isomerism reflects the spatial or structural variability of metal–ligand bonding.</a:t>
            </a:r>
          </a:p>
          <a:p>
            <a:pPr marL="0" indent="0">
              <a:buNone/>
            </a:pPr>
            <a:r>
              <a:rPr lang="en-US" b="1" dirty="0"/>
              <a:t>The study of isomerism helps in understanding reactivity, color, magnetism, and biological activity of coordination complexes.</a:t>
            </a:r>
          </a:p>
          <a:p>
            <a:pPr marL="0" indent="0">
              <a:buNone/>
            </a:pPr>
            <a:r>
              <a:rPr lang="en-US" b="1" dirty="0"/>
              <a:t>Coordination compounds display two broad categories of isomerism: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Structural (constitutional) isomerism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Stereoisomerism</a:t>
            </a:r>
          </a:p>
          <a:p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15058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F70AA-E05B-B98C-246C-4355BD6F1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isomerism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CF17D3-6FA7-7344-E8F4-C04DE1FC34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Isomerism in coordination compounds can be divided as follows:</a:t>
            </a:r>
          </a:p>
          <a:p>
            <a:pPr marL="0" indent="0">
              <a:buNone/>
            </a:pPr>
            <a:r>
              <a:rPr lang="en-US" b="1" dirty="0"/>
              <a:t>I. Structural Isomerism</a:t>
            </a:r>
          </a:p>
          <a:p>
            <a:pPr marL="0" indent="0">
              <a:buNone/>
            </a:pPr>
            <a:r>
              <a:rPr lang="en-US" b="1" dirty="0"/>
              <a:t>Ionization isomerism</a:t>
            </a:r>
          </a:p>
          <a:p>
            <a:pPr marL="0" indent="0">
              <a:buNone/>
            </a:pPr>
            <a:r>
              <a:rPr lang="en-US" b="1" dirty="0"/>
              <a:t>Hydrate (solvate) isomerism</a:t>
            </a:r>
          </a:p>
          <a:p>
            <a:pPr marL="0" indent="0">
              <a:buNone/>
            </a:pPr>
            <a:r>
              <a:rPr lang="en-US" b="1" dirty="0"/>
              <a:t>Coordination isomerism</a:t>
            </a:r>
          </a:p>
          <a:p>
            <a:pPr marL="0" indent="0">
              <a:buNone/>
            </a:pPr>
            <a:r>
              <a:rPr lang="en-US" b="1" dirty="0"/>
              <a:t>Linkage isomerism</a:t>
            </a:r>
          </a:p>
          <a:p>
            <a:pPr marL="0" indent="0">
              <a:buNone/>
            </a:pPr>
            <a:endParaRPr lang="ru-KZ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1679A8-EF2F-9160-3652-157E8482E3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II. Stereoisomerism</a:t>
            </a:r>
          </a:p>
          <a:p>
            <a:pPr marL="0" indent="0">
              <a:buNone/>
            </a:pPr>
            <a:r>
              <a:rPr lang="en-US" b="1" dirty="0"/>
              <a:t>Geometrical isomerism</a:t>
            </a:r>
          </a:p>
          <a:p>
            <a:pPr marL="0" indent="0">
              <a:buNone/>
            </a:pPr>
            <a:r>
              <a:rPr lang="en-US" b="1" dirty="0"/>
              <a:t>Optical isomerism</a:t>
            </a:r>
          </a:p>
          <a:p>
            <a:pPr marL="0" indent="0">
              <a:buNone/>
            </a:pPr>
            <a:r>
              <a:rPr lang="en-US" b="1" dirty="0"/>
              <a:t>Each type results from a distinct way of arranging ligands, metal centers, or donor atoms in the coordination sphere.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20294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FE4BB-1FDC-5870-7494-8F857A3B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Structural (constitutional) isomerism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EB0747-4052-E1D0-E6D9-2D4A523C8F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1. Ionization Isomerism</a:t>
            </a:r>
          </a:p>
          <a:p>
            <a:pPr marL="0" indent="0">
              <a:buNone/>
            </a:pPr>
            <a:r>
              <a:rPr lang="en-US" dirty="0"/>
              <a:t>Occurs when exchange between ligands inside and outside the coordination sphere results in different ions in solution.</a:t>
            </a:r>
            <a:br>
              <a:rPr lang="en-US" dirty="0"/>
            </a:br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[Co(NH₃)₅Br]SO₄ ↔ [Co(NH₃)₅SO₄]Br</a:t>
            </a:r>
            <a:br>
              <a:rPr lang="en-US" dirty="0"/>
            </a:br>
            <a:r>
              <a:rPr lang="en-US" dirty="0"/>
              <a:t>These isomers yield different ions when dissolved in water.</a:t>
            </a:r>
          </a:p>
          <a:p>
            <a:pPr marL="0" indent="0">
              <a:buNone/>
            </a:pP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4E5215-51E7-E8CE-8C68-088233A004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Hydrate (Solvate) Isomerism</a:t>
            </a:r>
          </a:p>
          <a:p>
            <a:pPr marL="0" indent="0">
              <a:buNone/>
            </a:pPr>
            <a:r>
              <a:rPr lang="en-US" dirty="0"/>
              <a:t>Differs by the position of water molecules — inside or outside the coordination sphere.</a:t>
            </a:r>
            <a:br>
              <a:rPr lang="en-US" dirty="0"/>
            </a:br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[Cr(H₂O)₆]Cl₃ (violet), [Cr(H₂O)₅Cl]Cl₂·H₂O (green), [Cr(H₂O)₄Cl₂]Cl·2H₂O (green).</a:t>
            </a:r>
          </a:p>
          <a:p>
            <a:pPr marL="0" indent="0">
              <a:buNone/>
            </a:pPr>
            <a:r>
              <a:rPr lang="en-US" dirty="0"/>
              <a:t>The number and position of water molecules affect color and conductivity.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3191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97DEA-484A-6D82-B1FD-FFED1BD6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More structural isomerism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860982-F30E-2D9C-FB75-BEE0C0146F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3. Coordination Isomerism</a:t>
            </a:r>
          </a:p>
          <a:p>
            <a:pPr marL="0" indent="0">
              <a:buNone/>
            </a:pPr>
            <a:r>
              <a:rPr lang="en-US" dirty="0"/>
              <a:t>Occurs in compounds containing both cationic and anionic complexes where ligands exchange between them.</a:t>
            </a:r>
            <a:br>
              <a:rPr lang="en-US" dirty="0"/>
            </a:br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[Co(NH₃)₆][Cr(CN)₆] ↔ [Cr(NH₃)₆][Co(CN)₆]</a:t>
            </a:r>
          </a:p>
          <a:p>
            <a:pPr marL="0" indent="0">
              <a:buNone/>
            </a:pP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6EB2DF9-CA95-5E53-8B4D-1CC7605369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4. Linkage Isomerism</a:t>
            </a:r>
          </a:p>
          <a:p>
            <a:pPr marL="0" indent="0">
              <a:buNone/>
            </a:pPr>
            <a:r>
              <a:rPr lang="en-US" dirty="0"/>
              <a:t>Occurs with ambidentate ligands that can bind through different donor atoms.</a:t>
            </a:r>
            <a:br>
              <a:rPr lang="en-US" dirty="0"/>
            </a:br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[Co(NH₃)₅(NO₂)]Cl₂ (nitro) and [Co(NH₃)₅(ONO)]Cl₂ (</a:t>
            </a:r>
            <a:r>
              <a:rPr lang="en-US" dirty="0" err="1"/>
              <a:t>nitrito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These exhibit different colors and infrared spectra due to distinct metal–ligand bonds.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3741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EC6F8-5FEE-7CF0-3308-C59C2683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Stereoisomerism: geometrical isomerism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8626D5-122E-5D16-19CD-4C20A2452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Occurs when ligands are arranged differently in space around the metal center, but the connectivity remains identical.</a:t>
            </a:r>
          </a:p>
          <a:p>
            <a:pPr marL="0" indent="0">
              <a:buNone/>
            </a:pPr>
            <a:r>
              <a:rPr lang="en-US" b="1" dirty="0"/>
              <a:t>Examples:</a:t>
            </a:r>
          </a:p>
          <a:p>
            <a:pPr marL="0" indent="0">
              <a:buNone/>
            </a:pPr>
            <a:r>
              <a:rPr lang="en-US" b="1" dirty="0"/>
              <a:t>Square planar (coordination number 4):</a:t>
            </a:r>
            <a:br>
              <a:rPr lang="en-US" b="1" dirty="0"/>
            </a:br>
            <a:r>
              <a:rPr lang="en-US" b="1" dirty="0"/>
              <a:t>[Pt(NH₃)₂Cl₂] → </a:t>
            </a:r>
            <a:r>
              <a:rPr lang="en-US" b="1" i="1" dirty="0"/>
              <a:t>cis</a:t>
            </a:r>
            <a:r>
              <a:rPr lang="en-US" b="1" dirty="0"/>
              <a:t> and </a:t>
            </a:r>
            <a:r>
              <a:rPr lang="en-US" b="1" i="1" dirty="0"/>
              <a:t>trans</a:t>
            </a:r>
            <a:r>
              <a:rPr lang="en-US" b="1" dirty="0"/>
              <a:t> isomers.</a:t>
            </a:r>
          </a:p>
          <a:p>
            <a:pPr marL="457200" lvl="1" indent="0">
              <a:buNone/>
            </a:pPr>
            <a:r>
              <a:rPr lang="en-US" b="1" i="1" dirty="0"/>
              <a:t>Cis</a:t>
            </a:r>
            <a:r>
              <a:rPr lang="en-US" b="1" dirty="0"/>
              <a:t> form: ligands adjacent (90° apart).</a:t>
            </a:r>
          </a:p>
          <a:p>
            <a:pPr marL="457200" lvl="1" indent="0">
              <a:buNone/>
            </a:pPr>
            <a:r>
              <a:rPr lang="en-US" b="1" i="1" dirty="0"/>
              <a:t>Trans</a:t>
            </a:r>
            <a:r>
              <a:rPr lang="en-US" b="1" dirty="0"/>
              <a:t> form: ligands opposite (180° apart).</a:t>
            </a:r>
            <a:br>
              <a:rPr lang="en-US" b="1" dirty="0"/>
            </a:br>
            <a:r>
              <a:rPr lang="en-US" b="1" dirty="0"/>
              <a:t>(</a:t>
            </a:r>
            <a:r>
              <a:rPr lang="en-US" b="1" i="1" dirty="0"/>
              <a:t>Cisplatin</a:t>
            </a:r>
            <a:r>
              <a:rPr lang="en-US" b="1" dirty="0"/>
              <a:t> is the anticancer drug; </a:t>
            </a:r>
            <a:r>
              <a:rPr lang="en-US" b="1" i="1" dirty="0" err="1"/>
              <a:t>transplatin</a:t>
            </a:r>
            <a:r>
              <a:rPr lang="en-US" b="1" dirty="0"/>
              <a:t> is inactive.)</a:t>
            </a:r>
          </a:p>
          <a:p>
            <a:pPr marL="0" indent="0">
              <a:buNone/>
            </a:pPr>
            <a:r>
              <a:rPr lang="en-US" b="1" dirty="0"/>
              <a:t>Octahedral complexes:</a:t>
            </a:r>
            <a:br>
              <a:rPr lang="en-US" b="1" dirty="0"/>
            </a:br>
            <a:r>
              <a:rPr lang="en-US" b="1" dirty="0"/>
              <a:t>[Co(NH₃)₄Cl₂]⁺ → </a:t>
            </a:r>
            <a:r>
              <a:rPr lang="en-US" b="1" i="1" dirty="0"/>
              <a:t>cis</a:t>
            </a:r>
            <a:r>
              <a:rPr lang="en-US" b="1" dirty="0"/>
              <a:t> and </a:t>
            </a:r>
            <a:r>
              <a:rPr lang="en-US" b="1" i="1" dirty="0"/>
              <a:t>trans</a:t>
            </a:r>
            <a:r>
              <a:rPr lang="en-US" b="1" dirty="0"/>
              <a:t> forms.</a:t>
            </a:r>
            <a:br>
              <a:rPr lang="en-US" b="1" dirty="0"/>
            </a:br>
            <a:r>
              <a:rPr lang="en-US" b="1" dirty="0"/>
              <a:t>[Cr(</a:t>
            </a:r>
            <a:r>
              <a:rPr lang="en-US" b="1" dirty="0" err="1"/>
              <a:t>en</a:t>
            </a:r>
            <a:r>
              <a:rPr lang="en-US" b="1" dirty="0"/>
              <a:t>)₃]³⁺ → </a:t>
            </a:r>
            <a:r>
              <a:rPr lang="en-US" b="1" i="1" dirty="0"/>
              <a:t>fac</a:t>
            </a:r>
            <a:r>
              <a:rPr lang="en-US" b="1" dirty="0"/>
              <a:t> and </a:t>
            </a:r>
            <a:r>
              <a:rPr lang="en-US" b="1" i="1" dirty="0" err="1"/>
              <a:t>mer</a:t>
            </a:r>
            <a:r>
              <a:rPr lang="en-US" b="1" dirty="0"/>
              <a:t> isomers when ligands are different.</a:t>
            </a:r>
          </a:p>
          <a:p>
            <a:pPr marL="0" indent="0">
              <a:buNone/>
            </a:pPr>
            <a:r>
              <a:rPr lang="en-US" b="1" dirty="0"/>
              <a:t>Geometrical isomerism strongly influences color, dipole moment, and biological activity.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85067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E310F-F37D-1B9D-75C4-E84C0CAC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Stereoisomerism: optical isomerism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DBFEFA-40EE-0848-6BFE-3AA5E3731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Optical isomers, or enantiomers, are non-superimposable mirror images of each other.</a:t>
            </a:r>
            <a:br>
              <a:rPr lang="en-US" b="1" dirty="0"/>
            </a:br>
            <a:r>
              <a:rPr lang="en-US" b="1" dirty="0"/>
              <a:t>They rotate the plane of polarized light in opposite directions — one </a:t>
            </a:r>
            <a:r>
              <a:rPr lang="en-US" b="1" i="1" dirty="0"/>
              <a:t>dextrorotatory (d)</a:t>
            </a:r>
            <a:r>
              <a:rPr lang="en-US" b="1" dirty="0"/>
              <a:t>, the other </a:t>
            </a:r>
            <a:r>
              <a:rPr lang="en-US" b="1" i="1" dirty="0"/>
              <a:t>levorotatory (l)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Common in:</a:t>
            </a:r>
          </a:p>
          <a:p>
            <a:pPr marL="0" indent="0">
              <a:buNone/>
            </a:pPr>
            <a:r>
              <a:rPr lang="en-US" b="1" dirty="0"/>
              <a:t>Octahedral complexes with bidentate ligands such as ethylenediamine (</a:t>
            </a:r>
            <a:r>
              <a:rPr lang="en-US" b="1" dirty="0" err="1"/>
              <a:t>en</a:t>
            </a:r>
            <a:r>
              <a:rPr lang="en-US" b="1" dirty="0"/>
              <a:t>) or oxalate.</a:t>
            </a:r>
            <a:br>
              <a:rPr lang="en-US" b="1" dirty="0"/>
            </a:br>
            <a:r>
              <a:rPr lang="en-US" b="1" dirty="0"/>
              <a:t>Example: [Co(</a:t>
            </a:r>
            <a:r>
              <a:rPr lang="en-US" b="1" dirty="0" err="1"/>
              <a:t>en</a:t>
            </a:r>
            <a:r>
              <a:rPr lang="en-US" b="1" dirty="0"/>
              <a:t>)₃]³⁺ has </a:t>
            </a:r>
            <a:r>
              <a:rPr lang="en-US" b="1" i="1" dirty="0"/>
              <a:t>Δ (delta)</a:t>
            </a:r>
            <a:r>
              <a:rPr lang="en-US" b="1" dirty="0"/>
              <a:t> and </a:t>
            </a:r>
            <a:r>
              <a:rPr lang="en-US" b="1" i="1" dirty="0"/>
              <a:t>Λ (lambda)</a:t>
            </a:r>
            <a:r>
              <a:rPr lang="en-US" b="1" dirty="0"/>
              <a:t> isomers.</a:t>
            </a:r>
          </a:p>
          <a:p>
            <a:pPr marL="0" indent="0">
              <a:buNone/>
            </a:pPr>
            <a:r>
              <a:rPr lang="en-US" b="1" dirty="0"/>
              <a:t>Optical activity is crucial in bioinorganic chemistry, since many enzymes and drugs interact selectively with one enantiomeric form.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69038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FAD17B9-9E6C-4DD1-9728-97B5E5FC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7AC3F90-A588-42FF-B41D-062A8D91B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048113-F7C6-4D71-39E8-FA4E4444E2F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25000"/>
          </a:blip>
          <a:srcRect t="15710" r="-1" b="14844"/>
          <a:stretch>
            <a:fillRect/>
          </a:stretch>
        </p:blipFill>
        <p:spPr>
          <a:xfrm>
            <a:off x="153" y="10"/>
            <a:ext cx="12191695" cy="685799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15AB904-4FB7-4A0D-B43E-03ACF05E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BC9A9-0937-70A9-C069-06EFBAED7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Importance</a:t>
            </a:r>
            <a:br>
              <a:rPr lang="en-US" b="1" dirty="0"/>
            </a:br>
            <a:endParaRPr lang="ru-KZ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AADF25-43E9-4DE0-AD82-4F6052319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2D515-EF3C-4E4E-8BC1-192B21E9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A6A972-CAAE-7A69-A579-85E678221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0579" y="2052116"/>
            <a:ext cx="7959560" cy="399782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Isomerism in coordination compounds is essential for: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Medicinal chemistry: Activity depends on isomer type (cisplatin vs. </a:t>
            </a:r>
            <a:r>
              <a:rPr lang="en-US" sz="1600" dirty="0" err="1"/>
              <a:t>transplatin</a:t>
            </a:r>
            <a:r>
              <a:rPr lang="en-US" sz="1600" dirty="0"/>
              <a:t>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Catalysis: Stereochemical arrangement determines reactivity and selectivity.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Bioinorganic systems: Metal centers in proteins (e.g., hemoglobin, vitamin B₁₂) exhibit coordination isomerism.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Materials science: Optical isomers used in chiral materials and asymmetric synthesis.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Understanding isomerism aids in designing functional materials and targeted pharmaceuticals.</a:t>
            </a:r>
          </a:p>
          <a:p>
            <a:pPr marL="0" indent="0">
              <a:lnSpc>
                <a:spcPct val="110000"/>
              </a:lnSpc>
              <a:buNone/>
            </a:pPr>
            <a:endParaRPr lang="ru-KZ" sz="1600" dirty="0"/>
          </a:p>
        </p:txBody>
      </p:sp>
    </p:spTree>
    <p:extLst>
      <p:ext uri="{BB962C8B-B14F-4D97-AF65-F5344CB8AC3E}">
        <p14:creationId xmlns:p14="http://schemas.microsoft.com/office/powerpoint/2010/main" val="3108763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7AD094-2CAB-CD2F-5F5D-42F396EA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5C9B43-1E37-A973-7769-0AC2BF2B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Isomerism in coordination chemistry arises from different arrangements of identical atoms or ligands.</a:t>
            </a:r>
          </a:p>
          <a:p>
            <a:pPr marL="0" indent="0">
              <a:buNone/>
            </a:pPr>
            <a:r>
              <a:rPr lang="en-US" b="1" dirty="0"/>
              <a:t>Structural isomerism involves different connectivity (ionization, hydrate, coordination, linkage).</a:t>
            </a:r>
          </a:p>
          <a:p>
            <a:pPr marL="0" indent="0">
              <a:buNone/>
            </a:pPr>
            <a:r>
              <a:rPr lang="en-US" b="1" dirty="0"/>
              <a:t>Stereoisomerism involves different spatial arrangements (geometrical and optical).</a:t>
            </a:r>
          </a:p>
          <a:p>
            <a:pPr marL="0" indent="0">
              <a:buNone/>
            </a:pPr>
            <a:r>
              <a:rPr lang="en-US" b="1" dirty="0"/>
              <a:t>Geometrical isomers affect physical and chemical properties, while optical isomers show chirality and optical activity.</a:t>
            </a:r>
          </a:p>
          <a:p>
            <a:pPr marL="0" indent="0">
              <a:buNone/>
            </a:pPr>
            <a:r>
              <a:rPr lang="en-US" b="1" dirty="0"/>
              <a:t>Isomerism plays a vital role in chemical reactivity, spectroscopy, catalysis, and biological activity.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1358169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75</TotalTime>
  <Words>846</Words>
  <Application>Microsoft Office PowerPoint</Application>
  <PresentationFormat>Широкоэкранный</PresentationFormat>
  <Paragraphs>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MS Shell Dlg 2</vt:lpstr>
      <vt:lpstr>Wingdings</vt:lpstr>
      <vt:lpstr>Wingdings 3</vt:lpstr>
      <vt:lpstr>Мэдисон</vt:lpstr>
      <vt:lpstr>Isomerism of coordination compounds.</vt:lpstr>
      <vt:lpstr>Isomerism in coordination chemistry</vt:lpstr>
      <vt:lpstr>Classification of isomerism</vt:lpstr>
      <vt:lpstr>Structural (constitutional) isomerism</vt:lpstr>
      <vt:lpstr>More structural isomerism</vt:lpstr>
      <vt:lpstr>Stereoisomerism: geometrical isomerism</vt:lpstr>
      <vt:lpstr>Stereoisomerism: optical isomerism</vt:lpstr>
      <vt:lpstr>Importance </vt:lpstr>
      <vt:lpstr>SUMMARY</vt:lpstr>
      <vt:lpstr>Thank you for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eze</dc:creator>
  <cp:lastModifiedBy>eze</cp:lastModifiedBy>
  <cp:revision>4</cp:revision>
  <dcterms:created xsi:type="dcterms:W3CDTF">2025-11-06T06:59:55Z</dcterms:created>
  <dcterms:modified xsi:type="dcterms:W3CDTF">2025-11-06T11:43:39Z</dcterms:modified>
</cp:coreProperties>
</file>